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eading Now 71-78" charset="1" panose="00000000000000000000"/>
      <p:regular r:id="rId18"/>
    </p:embeddedFont>
    <p:embeddedFont>
      <p:font typeface="TT Firs Neue" charset="1" panose="02000503030000020004"/>
      <p:regular r:id="rId19"/>
    </p:embeddedFont>
    <p:embeddedFont>
      <p:font typeface="TT Firs Neue Bold" charset="1" panose="02000803030000020004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2" Target="../media/image31.jpeg" Type="http://schemas.openxmlformats.org/officeDocument/2006/relationships/image"/><Relationship Id="rId3" Target="../media/image2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2" Target="../media/image28.png" Type="http://schemas.openxmlformats.org/officeDocument/2006/relationships/image"/><Relationship Id="rId3" Target="../media/image20.png" Type="http://schemas.openxmlformats.org/officeDocument/2006/relationships/image"/><Relationship Id="rId4" Target="../media/image25.png" Type="http://schemas.openxmlformats.org/officeDocument/2006/relationships/image"/><Relationship Id="rId5" Target="../media/image32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27.png" Type="http://schemas.openxmlformats.org/officeDocument/2006/relationships/image"/><Relationship Id="rId3" Target="../media/image5.png" Type="http://schemas.openxmlformats.org/officeDocument/2006/relationships/image"/><Relationship Id="rId4" Target="../media/image28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69040" y="-138582"/>
            <a:ext cx="4964462" cy="10518394"/>
            <a:chOff x="0" y="0"/>
            <a:chExt cx="1307512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7513" cy="2770276"/>
            </a:xfrm>
            <a:custGeom>
              <a:avLst/>
              <a:gdLst/>
              <a:ahLst/>
              <a:cxnLst/>
              <a:rect r="r" b="b" t="t" l="l"/>
              <a:pathLst>
                <a:path h="2770276" w="1307513">
                  <a:moveTo>
                    <a:pt x="0" y="0"/>
                  </a:moveTo>
                  <a:lnTo>
                    <a:pt x="1307513" y="0"/>
                  </a:lnTo>
                  <a:lnTo>
                    <a:pt x="1307513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07512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51999">
            <a:off x="9733305" y="1951931"/>
            <a:ext cx="5752837" cy="6383138"/>
          </a:xfrm>
          <a:custGeom>
            <a:avLst/>
            <a:gdLst/>
            <a:ahLst/>
            <a:cxnLst/>
            <a:rect r="r" b="b" t="t" l="l"/>
            <a:pathLst>
              <a:path h="6383138" w="5752837">
                <a:moveTo>
                  <a:pt x="0" y="0"/>
                </a:moveTo>
                <a:lnTo>
                  <a:pt x="5752838" y="0"/>
                </a:lnTo>
                <a:lnTo>
                  <a:pt x="5752838" y="6383138"/>
                </a:lnTo>
                <a:lnTo>
                  <a:pt x="0" y="6383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25" t="0" r="-2352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42784" y="5722210"/>
            <a:ext cx="2609277" cy="26092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232" r="0" b="-38702"/>
              </a:stretch>
            </a:blipFill>
            <a:ln w="133350" cap="sq">
              <a:solidFill>
                <a:srgbClr val="002147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46663" y="8137893"/>
            <a:ext cx="1980176" cy="1120407"/>
            <a:chOff x="0" y="0"/>
            <a:chExt cx="1209495" cy="6843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9495" cy="684347"/>
            </a:xfrm>
            <a:custGeom>
              <a:avLst/>
              <a:gdLst/>
              <a:ahLst/>
              <a:cxnLst/>
              <a:rect r="r" b="b" t="t" l="l"/>
              <a:pathLst>
                <a:path h="684347" w="1209495">
                  <a:moveTo>
                    <a:pt x="0" y="0"/>
                  </a:moveTo>
                  <a:lnTo>
                    <a:pt x="1209495" y="0"/>
                  </a:lnTo>
                  <a:lnTo>
                    <a:pt x="1209495" y="684347"/>
                  </a:lnTo>
                  <a:lnTo>
                    <a:pt x="0" y="684347"/>
                  </a:lnTo>
                  <a:close/>
                </a:path>
              </a:pathLst>
            </a:custGeom>
            <a:blipFill>
              <a:blip r:embed="rId4"/>
              <a:stretch>
                <a:fillRect l="-974" t="0" r="-97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150234" y="8137893"/>
            <a:ext cx="1980176" cy="1120407"/>
            <a:chOff x="0" y="0"/>
            <a:chExt cx="1209495" cy="6843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9495" cy="684347"/>
            </a:xfrm>
            <a:custGeom>
              <a:avLst/>
              <a:gdLst/>
              <a:ahLst/>
              <a:cxnLst/>
              <a:rect r="r" b="b" t="t" l="l"/>
              <a:pathLst>
                <a:path h="684347" w="1209495">
                  <a:moveTo>
                    <a:pt x="0" y="0"/>
                  </a:moveTo>
                  <a:lnTo>
                    <a:pt x="1209495" y="0"/>
                  </a:lnTo>
                  <a:lnTo>
                    <a:pt x="1209495" y="684347"/>
                  </a:lnTo>
                  <a:lnTo>
                    <a:pt x="0" y="684347"/>
                  </a:lnTo>
                  <a:close/>
                </a:path>
              </a:pathLst>
            </a:custGeom>
            <a:blipFill>
              <a:blip r:embed="rId5"/>
              <a:stretch>
                <a:fillRect l="-849" t="0" r="-84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254235" y="8137893"/>
            <a:ext cx="1980176" cy="1120407"/>
            <a:chOff x="0" y="0"/>
            <a:chExt cx="1209495" cy="6843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9495" cy="684347"/>
            </a:xfrm>
            <a:custGeom>
              <a:avLst/>
              <a:gdLst/>
              <a:ahLst/>
              <a:cxnLst/>
              <a:rect r="r" b="b" t="t" l="l"/>
              <a:pathLst>
                <a:path h="684347" w="1209495">
                  <a:moveTo>
                    <a:pt x="0" y="0"/>
                  </a:moveTo>
                  <a:lnTo>
                    <a:pt x="1209495" y="0"/>
                  </a:lnTo>
                  <a:lnTo>
                    <a:pt x="1209495" y="684347"/>
                  </a:lnTo>
                  <a:lnTo>
                    <a:pt x="0" y="684347"/>
                  </a:lnTo>
                  <a:close/>
                </a:path>
              </a:pathLst>
            </a:custGeom>
            <a:blipFill>
              <a:blip r:embed="rId6"/>
              <a:stretch>
                <a:fillRect l="0" t="-8765" r="0" b="-8765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>
            <a:off x="2021445" y="5209765"/>
            <a:ext cx="5509795" cy="0"/>
          </a:xfrm>
          <a:prstGeom prst="line">
            <a:avLst/>
          </a:prstGeom>
          <a:ln cap="rnd" w="3810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6986279" y="-355207"/>
            <a:ext cx="0" cy="11082703"/>
          </a:xfrm>
          <a:prstGeom prst="line">
            <a:avLst/>
          </a:prstGeom>
          <a:ln cap="rnd" w="38100">
            <a:solidFill>
              <a:srgbClr val="002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776343" y="1028700"/>
            <a:ext cx="1470154" cy="0"/>
          </a:xfrm>
          <a:prstGeom prst="line">
            <a:avLst/>
          </a:prstGeom>
          <a:ln cap="rnd" w="1905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60077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49278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381029" y="822702"/>
            <a:ext cx="413499" cy="411995"/>
          </a:xfrm>
          <a:custGeom>
            <a:avLst/>
            <a:gdLst/>
            <a:ahLst/>
            <a:cxnLst/>
            <a:rect r="r" b="b" t="t" l="l"/>
            <a:pathLst>
              <a:path h="411995" w="413499">
                <a:moveTo>
                  <a:pt x="0" y="0"/>
                </a:moveTo>
                <a:lnTo>
                  <a:pt x="413499" y="0"/>
                </a:lnTo>
                <a:lnTo>
                  <a:pt x="413499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2089073" y="2406065"/>
            <a:ext cx="5917728" cy="278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Job Ass</a:t>
            </a: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ist Ghana – Investor Pitch</a:t>
            </a:r>
          </a:p>
        </p:txBody>
      </p:sp>
      <p:grpSp>
        <p:nvGrpSpPr>
          <p:cNvPr name="Group 21" id="21"/>
          <p:cNvGrpSpPr/>
          <p:nvPr/>
        </p:nvGrpSpPr>
        <p:grpSpPr>
          <a:xfrm rot="-5400000">
            <a:off x="16675158" y="8674158"/>
            <a:ext cx="584142" cy="584142"/>
            <a:chOff x="0" y="0"/>
            <a:chExt cx="223776" cy="2237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3776" cy="223776"/>
            </a:xfrm>
            <a:custGeom>
              <a:avLst/>
              <a:gdLst/>
              <a:ahLst/>
              <a:cxnLst/>
              <a:rect r="r" b="b" t="t" l="l"/>
              <a:pathLst>
                <a:path h="223776" w="223776">
                  <a:moveTo>
                    <a:pt x="0" y="0"/>
                  </a:moveTo>
                  <a:lnTo>
                    <a:pt x="223776" y="0"/>
                  </a:lnTo>
                  <a:lnTo>
                    <a:pt x="223776" y="223776"/>
                  </a:lnTo>
                  <a:lnTo>
                    <a:pt x="0" y="223776"/>
                  </a:lnTo>
                  <a:close/>
                </a:path>
              </a:pathLst>
            </a:custGeom>
            <a:solidFill>
              <a:srgbClr val="1800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23776" cy="261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5400000">
            <a:off x="16675158" y="8017982"/>
            <a:ext cx="584142" cy="584142"/>
            <a:chOff x="0" y="0"/>
            <a:chExt cx="223776" cy="22377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3776" cy="223776"/>
            </a:xfrm>
            <a:custGeom>
              <a:avLst/>
              <a:gdLst/>
              <a:ahLst/>
              <a:cxnLst/>
              <a:rect r="r" b="b" t="t" l="l"/>
              <a:pathLst>
                <a:path h="223776" w="223776">
                  <a:moveTo>
                    <a:pt x="0" y="0"/>
                  </a:moveTo>
                  <a:lnTo>
                    <a:pt x="223776" y="0"/>
                  </a:lnTo>
                  <a:lnTo>
                    <a:pt x="223776" y="223776"/>
                  </a:lnTo>
                  <a:lnTo>
                    <a:pt x="0" y="2237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23776" cy="261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16675158" y="7361805"/>
            <a:ext cx="584142" cy="584142"/>
            <a:chOff x="0" y="0"/>
            <a:chExt cx="223776" cy="2237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3776" cy="223776"/>
            </a:xfrm>
            <a:custGeom>
              <a:avLst/>
              <a:gdLst/>
              <a:ahLst/>
              <a:cxnLst/>
              <a:rect r="r" b="b" t="t" l="l"/>
              <a:pathLst>
                <a:path h="223776" w="223776">
                  <a:moveTo>
                    <a:pt x="0" y="0"/>
                  </a:moveTo>
                  <a:lnTo>
                    <a:pt x="223776" y="0"/>
                  </a:lnTo>
                  <a:lnTo>
                    <a:pt x="223776" y="223776"/>
                  </a:lnTo>
                  <a:lnTo>
                    <a:pt x="0" y="223776"/>
                  </a:lnTo>
                  <a:close/>
                </a:path>
              </a:pathLst>
            </a:custGeom>
            <a:solidFill>
              <a:srgbClr val="0021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23776" cy="261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381029" y="2782215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7"/>
                </a:lnTo>
                <a:lnTo>
                  <a:pt x="0" y="3191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522689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089332" y="5285965"/>
            <a:ext cx="51450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A Scalable Recruitment Platform Built for Ghana’s Future Workforce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6663" y="7385563"/>
            <a:ext cx="341215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www.jobassistgh.com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6663" y="6979223"/>
            <a:ext cx="1875531" cy="34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P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resented By: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082749" y="6979223"/>
            <a:ext cx="204766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8C12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Papa Yeboah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66128" y="-115697"/>
            <a:ext cx="1034528" cy="10518394"/>
            <a:chOff x="0" y="0"/>
            <a:chExt cx="272468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468" cy="2770276"/>
            </a:xfrm>
            <a:custGeom>
              <a:avLst/>
              <a:gdLst/>
              <a:ahLst/>
              <a:cxnLst/>
              <a:rect r="r" b="b" t="t" l="l"/>
              <a:pathLst>
                <a:path h="2770276" w="272468">
                  <a:moveTo>
                    <a:pt x="0" y="0"/>
                  </a:moveTo>
                  <a:lnTo>
                    <a:pt x="272468" y="0"/>
                  </a:lnTo>
                  <a:lnTo>
                    <a:pt x="272468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468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58617" y="4074819"/>
            <a:ext cx="4940653" cy="4473886"/>
            <a:chOff x="0" y="0"/>
            <a:chExt cx="1046398" cy="947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6398" cy="947539"/>
            </a:xfrm>
            <a:custGeom>
              <a:avLst/>
              <a:gdLst/>
              <a:ahLst/>
              <a:cxnLst/>
              <a:rect r="r" b="b" t="t" l="l"/>
              <a:pathLst>
                <a:path h="947539" w="1046398">
                  <a:moveTo>
                    <a:pt x="0" y="0"/>
                  </a:moveTo>
                  <a:lnTo>
                    <a:pt x="1046398" y="0"/>
                  </a:lnTo>
                  <a:lnTo>
                    <a:pt x="1046398" y="947539"/>
                  </a:lnTo>
                  <a:lnTo>
                    <a:pt x="0" y="947539"/>
                  </a:lnTo>
                  <a:close/>
                </a:path>
              </a:pathLst>
            </a:custGeom>
            <a:blipFill>
              <a:blip r:embed="rId2"/>
              <a:stretch>
                <a:fillRect l="-17914" t="0" r="-1791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47220" y="4074819"/>
            <a:ext cx="4940653" cy="4473886"/>
            <a:chOff x="0" y="0"/>
            <a:chExt cx="1046398" cy="9475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6398" cy="947539"/>
            </a:xfrm>
            <a:custGeom>
              <a:avLst/>
              <a:gdLst/>
              <a:ahLst/>
              <a:cxnLst/>
              <a:rect r="r" b="b" t="t" l="l"/>
              <a:pathLst>
                <a:path h="947539" w="1046398">
                  <a:moveTo>
                    <a:pt x="0" y="0"/>
                  </a:moveTo>
                  <a:lnTo>
                    <a:pt x="1046398" y="0"/>
                  </a:lnTo>
                  <a:lnTo>
                    <a:pt x="1046398" y="947539"/>
                  </a:lnTo>
                  <a:lnTo>
                    <a:pt x="0" y="947539"/>
                  </a:lnTo>
                  <a:close/>
                </a:path>
              </a:pathLst>
            </a:custGeom>
            <a:blipFill>
              <a:blip r:embed="rId3"/>
              <a:stretch>
                <a:fillRect l="0" t="-36288" r="0" b="-44749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700000">
            <a:off x="12527091" y="4210603"/>
            <a:ext cx="655619" cy="655619"/>
          </a:xfrm>
          <a:custGeom>
            <a:avLst/>
            <a:gdLst/>
            <a:ahLst/>
            <a:cxnLst/>
            <a:rect r="r" b="b" t="t" l="l"/>
            <a:pathLst>
              <a:path h="655619" w="655619">
                <a:moveTo>
                  <a:pt x="0" y="0"/>
                </a:moveTo>
                <a:lnTo>
                  <a:pt x="655619" y="0"/>
                </a:lnTo>
                <a:lnTo>
                  <a:pt x="655619" y="655619"/>
                </a:lnTo>
                <a:lnTo>
                  <a:pt x="0" y="655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776343" y="1028700"/>
            <a:ext cx="1470154" cy="0"/>
          </a:xfrm>
          <a:prstGeom prst="line">
            <a:avLst/>
          </a:prstGeom>
          <a:ln cap="rnd" w="1905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60077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49278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381029" y="822702"/>
            <a:ext cx="413499" cy="411995"/>
          </a:xfrm>
          <a:custGeom>
            <a:avLst/>
            <a:gdLst/>
            <a:ahLst/>
            <a:cxnLst/>
            <a:rect r="r" b="b" t="t" l="l"/>
            <a:pathLst>
              <a:path h="411995" w="413499">
                <a:moveTo>
                  <a:pt x="0" y="0"/>
                </a:moveTo>
                <a:lnTo>
                  <a:pt x="413499" y="0"/>
                </a:lnTo>
                <a:lnTo>
                  <a:pt x="413499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139870" y="2270738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4" y="0"/>
                </a:lnTo>
                <a:lnTo>
                  <a:pt x="568114" y="319176"/>
                </a:lnTo>
                <a:lnTo>
                  <a:pt x="0" y="319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647220" y="2232638"/>
            <a:ext cx="5626653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The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39642" y="5554790"/>
            <a:ext cx="4101138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Our 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team is a duo of passionate innovators, combining expertise in technology and business to create a platform that empowers job seekers and employers alike. Every feature reflects our commitment to usability, efficiency, and meaningful impact.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3164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8128" y="-115697"/>
            <a:ext cx="3468554" cy="10518394"/>
            <a:chOff x="0" y="0"/>
            <a:chExt cx="913529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529" cy="2770276"/>
            </a:xfrm>
            <a:custGeom>
              <a:avLst/>
              <a:gdLst/>
              <a:ahLst/>
              <a:cxnLst/>
              <a:rect r="r" b="b" t="t" l="l"/>
              <a:pathLst>
                <a:path h="2770276" w="913529">
                  <a:moveTo>
                    <a:pt x="0" y="0"/>
                  </a:moveTo>
                  <a:lnTo>
                    <a:pt x="913529" y="0"/>
                  </a:lnTo>
                  <a:lnTo>
                    <a:pt x="913529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13529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21435" y="5563117"/>
            <a:ext cx="2744050" cy="3195359"/>
            <a:chOff x="0" y="0"/>
            <a:chExt cx="384659" cy="4479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659" cy="447923"/>
            </a:xfrm>
            <a:custGeom>
              <a:avLst/>
              <a:gdLst/>
              <a:ahLst/>
              <a:cxnLst/>
              <a:rect r="r" b="b" t="t" l="l"/>
              <a:pathLst>
                <a:path h="447923" w="384659">
                  <a:moveTo>
                    <a:pt x="0" y="0"/>
                  </a:moveTo>
                  <a:lnTo>
                    <a:pt x="384659" y="0"/>
                  </a:lnTo>
                  <a:lnTo>
                    <a:pt x="384659" y="447923"/>
                  </a:lnTo>
                  <a:lnTo>
                    <a:pt x="0" y="447923"/>
                  </a:lnTo>
                  <a:close/>
                </a:path>
              </a:pathLst>
            </a:custGeom>
            <a:blipFill>
              <a:blip r:embed="rId2"/>
              <a:stretch>
                <a:fillRect l="0" t="-27365" r="0" b="-2736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11598" y="2238449"/>
            <a:ext cx="2744050" cy="3195359"/>
            <a:chOff x="0" y="0"/>
            <a:chExt cx="384659" cy="4479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4659" cy="447923"/>
            </a:xfrm>
            <a:custGeom>
              <a:avLst/>
              <a:gdLst/>
              <a:ahLst/>
              <a:cxnLst/>
              <a:rect r="r" b="b" t="t" l="l"/>
              <a:pathLst>
                <a:path h="447923" w="384659">
                  <a:moveTo>
                    <a:pt x="0" y="0"/>
                  </a:moveTo>
                  <a:lnTo>
                    <a:pt x="384659" y="0"/>
                  </a:lnTo>
                  <a:lnTo>
                    <a:pt x="384659" y="447923"/>
                  </a:lnTo>
                  <a:lnTo>
                    <a:pt x="0" y="447923"/>
                  </a:lnTo>
                  <a:close/>
                </a:path>
              </a:pathLst>
            </a:custGeom>
            <a:blipFill>
              <a:blip r:embed="rId3"/>
              <a:stretch>
                <a:fillRect l="0" t="-3339" r="0" b="-333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011598" y="5563117"/>
            <a:ext cx="4342513" cy="3195359"/>
            <a:chOff x="0" y="0"/>
            <a:chExt cx="608730" cy="4479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730" cy="447923"/>
            </a:xfrm>
            <a:custGeom>
              <a:avLst/>
              <a:gdLst/>
              <a:ahLst/>
              <a:cxnLst/>
              <a:rect r="r" b="b" t="t" l="l"/>
              <a:pathLst>
                <a:path h="447923" w="608730">
                  <a:moveTo>
                    <a:pt x="0" y="0"/>
                  </a:moveTo>
                  <a:lnTo>
                    <a:pt x="608730" y="0"/>
                  </a:lnTo>
                  <a:lnTo>
                    <a:pt x="608730" y="447923"/>
                  </a:lnTo>
                  <a:lnTo>
                    <a:pt x="0" y="447923"/>
                  </a:lnTo>
                  <a:close/>
                </a:path>
              </a:pathLst>
            </a:custGeom>
            <a:blipFill>
              <a:blip r:embed="rId4"/>
              <a:stretch>
                <a:fillRect l="0" t="-1395" r="0" b="-139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922972" y="2238449"/>
            <a:ext cx="4342513" cy="3195359"/>
            <a:chOff x="0" y="0"/>
            <a:chExt cx="608730" cy="447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8730" cy="447923"/>
            </a:xfrm>
            <a:custGeom>
              <a:avLst/>
              <a:gdLst/>
              <a:ahLst/>
              <a:cxnLst/>
              <a:rect r="r" b="b" t="t" l="l"/>
              <a:pathLst>
                <a:path h="447923" w="608730">
                  <a:moveTo>
                    <a:pt x="0" y="0"/>
                  </a:moveTo>
                  <a:lnTo>
                    <a:pt x="608730" y="0"/>
                  </a:lnTo>
                  <a:lnTo>
                    <a:pt x="608730" y="447923"/>
                  </a:lnTo>
                  <a:lnTo>
                    <a:pt x="0" y="447923"/>
                  </a:lnTo>
                  <a:close/>
                </a:path>
              </a:pathLst>
            </a:custGeom>
            <a:blipFill>
              <a:blip r:embed="rId5"/>
              <a:stretch>
                <a:fillRect l="0" t="-1302" r="0" b="-1302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>
            <a:off x="4776343" y="1028700"/>
            <a:ext cx="1470154" cy="0"/>
          </a:xfrm>
          <a:prstGeom prst="line">
            <a:avLst/>
          </a:prstGeom>
          <a:ln cap="rnd" w="1905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60077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49278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381029" y="822702"/>
            <a:ext cx="413499" cy="411995"/>
          </a:xfrm>
          <a:custGeom>
            <a:avLst/>
            <a:gdLst/>
            <a:ahLst/>
            <a:cxnLst/>
            <a:rect r="r" b="b" t="t" l="l"/>
            <a:pathLst>
              <a:path h="411995" w="413499">
                <a:moveTo>
                  <a:pt x="0" y="0"/>
                </a:moveTo>
                <a:lnTo>
                  <a:pt x="413499" y="0"/>
                </a:lnTo>
                <a:lnTo>
                  <a:pt x="413499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8410690"/>
            <a:ext cx="932371" cy="847610"/>
          </a:xfrm>
          <a:custGeom>
            <a:avLst/>
            <a:gdLst/>
            <a:ahLst/>
            <a:cxnLst/>
            <a:rect r="r" b="b" t="t" l="l"/>
            <a:pathLst>
              <a:path h="847610" w="932371">
                <a:moveTo>
                  <a:pt x="0" y="0"/>
                </a:moveTo>
                <a:lnTo>
                  <a:pt x="932371" y="0"/>
                </a:lnTo>
                <a:lnTo>
                  <a:pt x="932371" y="847610"/>
                </a:lnTo>
                <a:lnTo>
                  <a:pt x="0" y="847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44656" y="2526581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6"/>
                </a:lnTo>
                <a:lnTo>
                  <a:pt x="0" y="3191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022515" y="3031017"/>
            <a:ext cx="3451201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Call to Action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22515" y="5613954"/>
            <a:ext cx="5862663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We invite you to join Job Assist Ghana on this exciting journey to transform the way jobs and talent connect, delivering a platform that empowers job seekers, supports employers, and creates lasting impact in the workforce.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13164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8128" y="-115697"/>
            <a:ext cx="3468554" cy="10518394"/>
            <a:chOff x="0" y="0"/>
            <a:chExt cx="913529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3529" cy="2770276"/>
            </a:xfrm>
            <a:custGeom>
              <a:avLst/>
              <a:gdLst/>
              <a:ahLst/>
              <a:cxnLst/>
              <a:rect r="r" b="b" t="t" l="l"/>
              <a:pathLst>
                <a:path h="2770276" w="913529">
                  <a:moveTo>
                    <a:pt x="0" y="0"/>
                  </a:moveTo>
                  <a:lnTo>
                    <a:pt x="913529" y="0"/>
                  </a:lnTo>
                  <a:lnTo>
                    <a:pt x="913529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13529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22515" y="2273691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6"/>
                </a:lnTo>
                <a:lnTo>
                  <a:pt x="0" y="31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022515" y="3031017"/>
            <a:ext cx="3451201" cy="2155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7599" spc="-417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2515" y="5613954"/>
            <a:ext cx="722796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Tha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nk you for your time and consideration. We look forward to partnering with you to transform the job market in Ghana and create lasting value together.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3164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69040" y="-138582"/>
            <a:ext cx="2124764" cy="10518394"/>
            <a:chOff x="0" y="0"/>
            <a:chExt cx="559609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9609" cy="2770276"/>
            </a:xfrm>
            <a:custGeom>
              <a:avLst/>
              <a:gdLst/>
              <a:ahLst/>
              <a:cxnLst/>
              <a:rect r="r" b="b" t="t" l="l"/>
              <a:pathLst>
                <a:path h="2770276" w="559609">
                  <a:moveTo>
                    <a:pt x="0" y="0"/>
                  </a:moveTo>
                  <a:lnTo>
                    <a:pt x="559609" y="0"/>
                  </a:lnTo>
                  <a:lnTo>
                    <a:pt x="559609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9609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04955" y="1850374"/>
            <a:ext cx="7806914" cy="3240463"/>
            <a:chOff x="0" y="0"/>
            <a:chExt cx="1209495" cy="5020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9495" cy="502032"/>
            </a:xfrm>
            <a:custGeom>
              <a:avLst/>
              <a:gdLst/>
              <a:ahLst/>
              <a:cxnLst/>
              <a:rect r="r" b="b" t="t" l="l"/>
              <a:pathLst>
                <a:path h="502032" w="1209495">
                  <a:moveTo>
                    <a:pt x="0" y="0"/>
                  </a:moveTo>
                  <a:lnTo>
                    <a:pt x="1209495" y="0"/>
                  </a:lnTo>
                  <a:lnTo>
                    <a:pt x="1209495" y="502032"/>
                  </a:lnTo>
                  <a:lnTo>
                    <a:pt x="0" y="502032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371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04955" y="5196163"/>
            <a:ext cx="7806914" cy="3240463"/>
            <a:chOff x="0" y="0"/>
            <a:chExt cx="1209495" cy="5020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9495" cy="502032"/>
            </a:xfrm>
            <a:custGeom>
              <a:avLst/>
              <a:gdLst/>
              <a:ahLst/>
              <a:cxnLst/>
              <a:rect r="r" b="b" t="t" l="l"/>
              <a:pathLst>
                <a:path h="502032" w="1209495">
                  <a:moveTo>
                    <a:pt x="0" y="0"/>
                  </a:moveTo>
                  <a:lnTo>
                    <a:pt x="1209495" y="0"/>
                  </a:lnTo>
                  <a:lnTo>
                    <a:pt x="1209495" y="502032"/>
                  </a:lnTo>
                  <a:lnTo>
                    <a:pt x="0" y="502032"/>
                  </a:lnTo>
                  <a:close/>
                </a:path>
              </a:pathLst>
            </a:custGeom>
            <a:blipFill>
              <a:blip r:embed="rId3"/>
              <a:stretch>
                <a:fillRect l="0" t="-17019" r="0" b="-17019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4776343" y="1028700"/>
            <a:ext cx="1470154" cy="0"/>
          </a:xfrm>
          <a:prstGeom prst="line">
            <a:avLst/>
          </a:prstGeom>
          <a:ln cap="rnd" w="1905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60077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49278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381029" y="822702"/>
            <a:ext cx="413499" cy="411995"/>
          </a:xfrm>
          <a:custGeom>
            <a:avLst/>
            <a:gdLst/>
            <a:ahLst/>
            <a:cxnLst/>
            <a:rect r="r" b="b" t="t" l="l"/>
            <a:pathLst>
              <a:path h="411995" w="413499">
                <a:moveTo>
                  <a:pt x="0" y="0"/>
                </a:moveTo>
                <a:lnTo>
                  <a:pt x="413499" y="0"/>
                </a:lnTo>
                <a:lnTo>
                  <a:pt x="413499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8410690"/>
            <a:ext cx="932371" cy="847610"/>
          </a:xfrm>
          <a:custGeom>
            <a:avLst/>
            <a:gdLst/>
            <a:ahLst/>
            <a:cxnLst/>
            <a:rect r="r" b="b" t="t" l="l"/>
            <a:pathLst>
              <a:path h="847610" w="932371">
                <a:moveTo>
                  <a:pt x="0" y="0"/>
                </a:moveTo>
                <a:lnTo>
                  <a:pt x="932371" y="0"/>
                </a:lnTo>
                <a:lnTo>
                  <a:pt x="932371" y="847610"/>
                </a:lnTo>
                <a:lnTo>
                  <a:pt x="0" y="847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264163" y="2185248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6"/>
                </a:lnTo>
                <a:lnTo>
                  <a:pt x="0" y="319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876131" y="2888401"/>
            <a:ext cx="565289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6724" y="4689896"/>
            <a:ext cx="5531712" cy="310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1968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Job Ass</a:t>
            </a:r>
            <a:r>
              <a:rPr lang="en-US" sz="1968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ist is a modern career-empowerment platform dedicated to helping individuals find meaningful work and employers discover the right talent. We combine intuitive technology, practical career tools, and human-centered support to streamline the job search process, enhance professional growth, and make employment accessible, efficient, and stress-free for everyone.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3164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5058" y="4160597"/>
            <a:ext cx="6980049" cy="3850089"/>
            <a:chOff x="0" y="0"/>
            <a:chExt cx="1081392" cy="596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1392" cy="596480"/>
            </a:xfrm>
            <a:custGeom>
              <a:avLst/>
              <a:gdLst/>
              <a:ahLst/>
              <a:cxnLst/>
              <a:rect r="r" b="b" t="t" l="l"/>
              <a:pathLst>
                <a:path h="596480" w="1081392">
                  <a:moveTo>
                    <a:pt x="0" y="0"/>
                  </a:moveTo>
                  <a:lnTo>
                    <a:pt x="1081392" y="0"/>
                  </a:lnTo>
                  <a:lnTo>
                    <a:pt x="1081392" y="596480"/>
                  </a:lnTo>
                  <a:lnTo>
                    <a:pt x="0" y="596480"/>
                  </a:lnTo>
                  <a:close/>
                </a:path>
              </a:pathLst>
            </a:custGeom>
            <a:blipFill>
              <a:blip r:embed="rId2"/>
              <a:stretch>
                <a:fillRect l="0" t="-18439" r="0" b="-1843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021555" y="2933697"/>
            <a:ext cx="653931" cy="653931"/>
          </a:xfrm>
          <a:custGeom>
            <a:avLst/>
            <a:gdLst/>
            <a:ahLst/>
            <a:cxnLst/>
            <a:rect r="r" b="b" t="t" l="l"/>
            <a:pathLst>
              <a:path h="653931" w="653931">
                <a:moveTo>
                  <a:pt x="0" y="0"/>
                </a:moveTo>
                <a:lnTo>
                  <a:pt x="653931" y="0"/>
                </a:lnTo>
                <a:lnTo>
                  <a:pt x="653931" y="653931"/>
                </a:lnTo>
                <a:lnTo>
                  <a:pt x="0" y="653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21555" y="4191360"/>
            <a:ext cx="653931" cy="653931"/>
          </a:xfrm>
          <a:custGeom>
            <a:avLst/>
            <a:gdLst/>
            <a:ahLst/>
            <a:cxnLst/>
            <a:rect r="r" b="b" t="t" l="l"/>
            <a:pathLst>
              <a:path h="653931" w="653931">
                <a:moveTo>
                  <a:pt x="0" y="0"/>
                </a:moveTo>
                <a:lnTo>
                  <a:pt x="653931" y="0"/>
                </a:lnTo>
                <a:lnTo>
                  <a:pt x="653931" y="653931"/>
                </a:lnTo>
                <a:lnTo>
                  <a:pt x="0" y="653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21555" y="5445366"/>
            <a:ext cx="653931" cy="653931"/>
          </a:xfrm>
          <a:custGeom>
            <a:avLst/>
            <a:gdLst/>
            <a:ahLst/>
            <a:cxnLst/>
            <a:rect r="r" b="b" t="t" l="l"/>
            <a:pathLst>
              <a:path h="653931" w="653931">
                <a:moveTo>
                  <a:pt x="0" y="0"/>
                </a:moveTo>
                <a:lnTo>
                  <a:pt x="653931" y="0"/>
                </a:lnTo>
                <a:lnTo>
                  <a:pt x="653931" y="653931"/>
                </a:lnTo>
                <a:lnTo>
                  <a:pt x="0" y="653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21555" y="6699372"/>
            <a:ext cx="653931" cy="653931"/>
          </a:xfrm>
          <a:custGeom>
            <a:avLst/>
            <a:gdLst/>
            <a:ahLst/>
            <a:cxnLst/>
            <a:rect r="r" b="b" t="t" l="l"/>
            <a:pathLst>
              <a:path h="653931" w="653931">
                <a:moveTo>
                  <a:pt x="0" y="0"/>
                </a:moveTo>
                <a:lnTo>
                  <a:pt x="653931" y="0"/>
                </a:lnTo>
                <a:lnTo>
                  <a:pt x="653931" y="653931"/>
                </a:lnTo>
                <a:lnTo>
                  <a:pt x="0" y="653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4776343" y="1028700"/>
            <a:ext cx="1470154" cy="0"/>
          </a:xfrm>
          <a:prstGeom prst="line">
            <a:avLst/>
          </a:prstGeom>
          <a:ln cap="rnd" w="1905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60077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9278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381029" y="822702"/>
            <a:ext cx="413499" cy="411995"/>
          </a:xfrm>
          <a:custGeom>
            <a:avLst/>
            <a:gdLst/>
            <a:ahLst/>
            <a:cxnLst/>
            <a:rect r="r" b="b" t="t" l="l"/>
            <a:pathLst>
              <a:path h="411995" w="413499">
                <a:moveTo>
                  <a:pt x="0" y="0"/>
                </a:moveTo>
                <a:lnTo>
                  <a:pt x="413499" y="0"/>
                </a:lnTo>
                <a:lnTo>
                  <a:pt x="413499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6711656" y="-138582"/>
            <a:ext cx="933105" cy="10518394"/>
            <a:chOff x="0" y="0"/>
            <a:chExt cx="245756" cy="27702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5756" cy="2770276"/>
            </a:xfrm>
            <a:custGeom>
              <a:avLst/>
              <a:gdLst/>
              <a:ahLst/>
              <a:cxnLst/>
              <a:rect r="r" b="b" t="t" l="l"/>
              <a:pathLst>
                <a:path h="2770276" w="245756">
                  <a:moveTo>
                    <a:pt x="0" y="0"/>
                  </a:moveTo>
                  <a:lnTo>
                    <a:pt x="245756" y="0"/>
                  </a:lnTo>
                  <a:lnTo>
                    <a:pt x="245756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45756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8410690"/>
            <a:ext cx="932371" cy="847610"/>
          </a:xfrm>
          <a:custGeom>
            <a:avLst/>
            <a:gdLst/>
            <a:ahLst/>
            <a:cxnLst/>
            <a:rect r="r" b="b" t="t" l="l"/>
            <a:pathLst>
              <a:path h="847610" w="932371">
                <a:moveTo>
                  <a:pt x="0" y="0"/>
                </a:moveTo>
                <a:lnTo>
                  <a:pt x="932371" y="0"/>
                </a:lnTo>
                <a:lnTo>
                  <a:pt x="932371" y="847610"/>
                </a:lnTo>
                <a:lnTo>
                  <a:pt x="0" y="847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93347" y="1705541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7"/>
                </a:lnTo>
                <a:lnTo>
                  <a:pt x="0" y="3191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064325" y="2238214"/>
            <a:ext cx="5661515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The Problem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32812" y="2886072"/>
            <a:ext cx="47501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J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ob seekers 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struggle to find real, verified opportunities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32812" y="4143735"/>
            <a:ext cx="47501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Comp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anies 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waste time sorting through unqualified applications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32812" y="5397741"/>
            <a:ext cx="47501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Many 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app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licants lack guidance on how to present themselves professionally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32812" y="6651747"/>
            <a:ext cx="475013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Th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e hiri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ng process is slow, confusing, and often frustrating for both sides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13164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99735" y="-138582"/>
            <a:ext cx="933105" cy="10518394"/>
            <a:chOff x="0" y="0"/>
            <a:chExt cx="245756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756" cy="2770276"/>
            </a:xfrm>
            <a:custGeom>
              <a:avLst/>
              <a:gdLst/>
              <a:ahLst/>
              <a:cxnLst/>
              <a:rect r="r" b="b" t="t" l="l"/>
              <a:pathLst>
                <a:path h="2770276" w="245756">
                  <a:moveTo>
                    <a:pt x="0" y="0"/>
                  </a:moveTo>
                  <a:lnTo>
                    <a:pt x="245756" y="0"/>
                  </a:lnTo>
                  <a:lnTo>
                    <a:pt x="245756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5756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92410" y="4069000"/>
            <a:ext cx="4765000" cy="5362584"/>
            <a:chOff x="0" y="0"/>
            <a:chExt cx="738223" cy="830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8223" cy="830805"/>
            </a:xfrm>
            <a:custGeom>
              <a:avLst/>
              <a:gdLst/>
              <a:ahLst/>
              <a:cxnLst/>
              <a:rect r="r" b="b" t="t" l="l"/>
              <a:pathLst>
                <a:path h="830805" w="738223">
                  <a:moveTo>
                    <a:pt x="0" y="0"/>
                  </a:moveTo>
                  <a:lnTo>
                    <a:pt x="738223" y="0"/>
                  </a:lnTo>
                  <a:lnTo>
                    <a:pt x="738223" y="830805"/>
                  </a:lnTo>
                  <a:lnTo>
                    <a:pt x="0" y="830805"/>
                  </a:lnTo>
                  <a:close/>
                </a:path>
              </a:pathLst>
            </a:custGeom>
            <a:blipFill>
              <a:blip r:embed="rId2"/>
              <a:stretch>
                <a:fillRect l="0" t="-5190" r="0" b="-519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27493" y="4069000"/>
            <a:ext cx="4765000" cy="5362584"/>
            <a:chOff x="0" y="0"/>
            <a:chExt cx="738223" cy="8308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8223" cy="830805"/>
            </a:xfrm>
            <a:custGeom>
              <a:avLst/>
              <a:gdLst/>
              <a:ahLst/>
              <a:cxnLst/>
              <a:rect r="r" b="b" t="t" l="l"/>
              <a:pathLst>
                <a:path h="830805" w="738223">
                  <a:moveTo>
                    <a:pt x="0" y="0"/>
                  </a:moveTo>
                  <a:lnTo>
                    <a:pt x="738223" y="0"/>
                  </a:lnTo>
                  <a:lnTo>
                    <a:pt x="738223" y="830805"/>
                  </a:lnTo>
                  <a:lnTo>
                    <a:pt x="0" y="830805"/>
                  </a:lnTo>
                  <a:close/>
                </a:path>
              </a:pathLst>
            </a:custGeom>
            <a:blipFill>
              <a:blip r:embed="rId3"/>
              <a:stretch>
                <a:fillRect l="0" t="-5190" r="0" b="-519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028307" y="2302909"/>
            <a:ext cx="864186" cy="864186"/>
          </a:xfrm>
          <a:custGeom>
            <a:avLst/>
            <a:gdLst/>
            <a:ahLst/>
            <a:cxnLst/>
            <a:rect r="r" b="b" t="t" l="l"/>
            <a:pathLst>
              <a:path h="864186" w="864186">
                <a:moveTo>
                  <a:pt x="0" y="0"/>
                </a:moveTo>
                <a:lnTo>
                  <a:pt x="864186" y="0"/>
                </a:lnTo>
                <a:lnTo>
                  <a:pt x="864186" y="864186"/>
                </a:lnTo>
                <a:lnTo>
                  <a:pt x="0" y="86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776343" y="1028700"/>
            <a:ext cx="1470154" cy="0"/>
          </a:xfrm>
          <a:prstGeom prst="line">
            <a:avLst/>
          </a:prstGeom>
          <a:ln cap="rnd" w="1905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60077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49278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381029" y="822702"/>
            <a:ext cx="413499" cy="411995"/>
          </a:xfrm>
          <a:custGeom>
            <a:avLst/>
            <a:gdLst/>
            <a:ahLst/>
            <a:cxnLst/>
            <a:rect r="r" b="b" t="t" l="l"/>
            <a:pathLst>
              <a:path h="411995" w="413499">
                <a:moveTo>
                  <a:pt x="0" y="0"/>
                </a:moveTo>
                <a:lnTo>
                  <a:pt x="413499" y="0"/>
                </a:lnTo>
                <a:lnTo>
                  <a:pt x="413499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8410690"/>
            <a:ext cx="932371" cy="847610"/>
          </a:xfrm>
          <a:custGeom>
            <a:avLst/>
            <a:gdLst/>
            <a:ahLst/>
            <a:cxnLst/>
            <a:rect r="r" b="b" t="t" l="l"/>
            <a:pathLst>
              <a:path h="847610" w="932371">
                <a:moveTo>
                  <a:pt x="0" y="0"/>
                </a:moveTo>
                <a:lnTo>
                  <a:pt x="932371" y="0"/>
                </a:lnTo>
                <a:lnTo>
                  <a:pt x="932371" y="847610"/>
                </a:lnTo>
                <a:lnTo>
                  <a:pt x="0" y="847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91187" y="3090398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7"/>
                </a:lnTo>
                <a:lnTo>
                  <a:pt x="0" y="3191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2580442" y="4364149"/>
            <a:ext cx="3615148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Job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 Assist Ghana provides a seamless job-matching experience with verified listings, smart applicant tools, and an employer-friendly hiring system—helping candidates stand out effortlessly while enabling businesses to discover qualified talent faster and with less effort.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59343" y="2181917"/>
            <a:ext cx="6400283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The Solution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13164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8130" y="6688363"/>
            <a:ext cx="967522" cy="967522"/>
          </a:xfrm>
          <a:custGeom>
            <a:avLst/>
            <a:gdLst/>
            <a:ahLst/>
            <a:cxnLst/>
            <a:rect r="r" b="b" t="t" l="l"/>
            <a:pathLst>
              <a:path h="967522" w="967522">
                <a:moveTo>
                  <a:pt x="0" y="0"/>
                </a:moveTo>
                <a:lnTo>
                  <a:pt x="967522" y="0"/>
                </a:lnTo>
                <a:lnTo>
                  <a:pt x="967522" y="967522"/>
                </a:lnTo>
                <a:lnTo>
                  <a:pt x="0" y="967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9005" y="6688363"/>
            <a:ext cx="967522" cy="967522"/>
          </a:xfrm>
          <a:custGeom>
            <a:avLst/>
            <a:gdLst/>
            <a:ahLst/>
            <a:cxnLst/>
            <a:rect r="r" b="b" t="t" l="l"/>
            <a:pathLst>
              <a:path h="967522" w="967522">
                <a:moveTo>
                  <a:pt x="0" y="0"/>
                </a:moveTo>
                <a:lnTo>
                  <a:pt x="967521" y="0"/>
                </a:lnTo>
                <a:lnTo>
                  <a:pt x="967521" y="967522"/>
                </a:lnTo>
                <a:lnTo>
                  <a:pt x="0" y="967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776343" y="1028700"/>
            <a:ext cx="1470154" cy="0"/>
          </a:xfrm>
          <a:prstGeom prst="line">
            <a:avLst/>
          </a:prstGeom>
          <a:ln cap="rnd" w="1905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60077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49278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81029" y="822702"/>
            <a:ext cx="413499" cy="411995"/>
          </a:xfrm>
          <a:custGeom>
            <a:avLst/>
            <a:gdLst/>
            <a:ahLst/>
            <a:cxnLst/>
            <a:rect r="r" b="b" t="t" l="l"/>
            <a:pathLst>
              <a:path h="411995" w="413499">
                <a:moveTo>
                  <a:pt x="0" y="0"/>
                </a:moveTo>
                <a:lnTo>
                  <a:pt x="413499" y="0"/>
                </a:lnTo>
                <a:lnTo>
                  <a:pt x="413499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6737645" y="-138582"/>
            <a:ext cx="933105" cy="10518394"/>
            <a:chOff x="0" y="0"/>
            <a:chExt cx="245756" cy="27702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5756" cy="2770276"/>
            </a:xfrm>
            <a:custGeom>
              <a:avLst/>
              <a:gdLst/>
              <a:ahLst/>
              <a:cxnLst/>
              <a:rect r="r" b="b" t="t" l="l"/>
              <a:pathLst>
                <a:path h="2770276" w="245756">
                  <a:moveTo>
                    <a:pt x="0" y="0"/>
                  </a:moveTo>
                  <a:lnTo>
                    <a:pt x="245756" y="0"/>
                  </a:lnTo>
                  <a:lnTo>
                    <a:pt x="245756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5756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8410690"/>
            <a:ext cx="932371" cy="847610"/>
          </a:xfrm>
          <a:custGeom>
            <a:avLst/>
            <a:gdLst/>
            <a:ahLst/>
            <a:cxnLst/>
            <a:rect r="r" b="b" t="t" l="l"/>
            <a:pathLst>
              <a:path h="847610" w="932371">
                <a:moveTo>
                  <a:pt x="0" y="0"/>
                </a:moveTo>
                <a:lnTo>
                  <a:pt x="932371" y="0"/>
                </a:lnTo>
                <a:lnTo>
                  <a:pt x="932371" y="847610"/>
                </a:lnTo>
                <a:lnTo>
                  <a:pt x="0" y="847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08727" y="3975190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6"/>
                </a:lnTo>
                <a:lnTo>
                  <a:pt x="0" y="319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4189540" y="6640738"/>
            <a:ext cx="432860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Projected growth of the 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online recruitment and talent acquisition market, driven by rising demand for efficient hiring solution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70415" y="6640738"/>
            <a:ext cx="401945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Digi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tal hiring trends increase demand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 for seamless talent matching.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72709" y="1893312"/>
            <a:ext cx="5617161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Market Opportunity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72709" y="4162702"/>
            <a:ext cx="5401111" cy="106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7"/>
              </a:lnSpc>
            </a:pPr>
            <a:r>
              <a:rPr lang="en-US" sz="1998" spc="-39">
                <a:solidFill>
                  <a:srgbClr val="F8C12E"/>
                </a:solidFill>
                <a:latin typeface="Poppins"/>
                <a:ea typeface="Poppins"/>
                <a:cs typeface="Poppins"/>
                <a:sym typeface="Poppins"/>
              </a:rPr>
              <a:t>There is a rapidly growing g</a:t>
            </a:r>
            <a:r>
              <a:rPr lang="en-US" sz="1998" spc="-39">
                <a:solidFill>
                  <a:srgbClr val="F8C12E"/>
                </a:solidFill>
                <a:latin typeface="Poppins"/>
                <a:ea typeface="Poppins"/>
                <a:cs typeface="Poppins"/>
                <a:sym typeface="Poppins"/>
              </a:rPr>
              <a:t>lobal demand for innovative career platforms that simplify hiring and empower job seekers.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3164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44486" y="-138582"/>
            <a:ext cx="1262713" cy="10518394"/>
            <a:chOff x="0" y="0"/>
            <a:chExt cx="332566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566" cy="2770276"/>
            </a:xfrm>
            <a:custGeom>
              <a:avLst/>
              <a:gdLst/>
              <a:ahLst/>
              <a:cxnLst/>
              <a:rect r="r" b="b" t="t" l="l"/>
              <a:pathLst>
                <a:path h="2770276" w="332566">
                  <a:moveTo>
                    <a:pt x="0" y="0"/>
                  </a:moveTo>
                  <a:lnTo>
                    <a:pt x="332566" y="0"/>
                  </a:lnTo>
                  <a:lnTo>
                    <a:pt x="332566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2566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5528" y="5229999"/>
            <a:ext cx="7203161" cy="3514833"/>
            <a:chOff x="0" y="0"/>
            <a:chExt cx="2139087" cy="10437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9086" cy="1043783"/>
            </a:xfrm>
            <a:custGeom>
              <a:avLst/>
              <a:gdLst/>
              <a:ahLst/>
              <a:cxnLst/>
              <a:rect r="r" b="b" t="t" l="l"/>
              <a:pathLst>
                <a:path h="1043783" w="2139086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921081"/>
                  </a:lnTo>
                  <a:cubicBezTo>
                    <a:pt x="1" y="988848"/>
                    <a:pt x="54936" y="1043783"/>
                    <a:pt x="122702" y="1043783"/>
                  </a:cubicBezTo>
                  <a:lnTo>
                    <a:pt x="2016383" y="1043783"/>
                  </a:lnTo>
                  <a:cubicBezTo>
                    <a:pt x="2084149" y="1043783"/>
                    <a:pt x="2139085" y="988848"/>
                    <a:pt x="2139086" y="921081"/>
                  </a:cubicBezTo>
                  <a:lnTo>
                    <a:pt x="2139086" y="122701"/>
                  </a:lnTo>
                  <a:cubicBezTo>
                    <a:pt x="2139085" y="54935"/>
                    <a:pt x="2084150" y="1"/>
                    <a:pt x="2016384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lnTo>
                    <a:pt x="0" y="0"/>
                  </a:lnTo>
                  <a:cubicBezTo>
                    <a:pt x="0" y="0"/>
                    <a:pt x="473267" y="77131"/>
                    <a:pt x="473267" y="77131"/>
                  </a:cubicBezTo>
                  <a:close/>
                </a:path>
              </a:pathLst>
            </a:custGeom>
            <a:blipFill>
              <a:blip r:embed="rId2"/>
              <a:stretch>
                <a:fillRect l="0" t="-18141" r="0" b="-1814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99311" y="5229999"/>
            <a:ext cx="7203161" cy="3514833"/>
            <a:chOff x="0" y="0"/>
            <a:chExt cx="2139087" cy="10437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39086" cy="1043783"/>
            </a:xfrm>
            <a:custGeom>
              <a:avLst/>
              <a:gdLst/>
              <a:ahLst/>
              <a:cxnLst/>
              <a:rect r="r" b="b" t="t" l="l"/>
              <a:pathLst>
                <a:path h="1043783" w="2139086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921081"/>
                  </a:lnTo>
                  <a:cubicBezTo>
                    <a:pt x="1" y="988848"/>
                    <a:pt x="54936" y="1043783"/>
                    <a:pt x="122702" y="1043783"/>
                  </a:cubicBezTo>
                  <a:lnTo>
                    <a:pt x="2016383" y="1043783"/>
                  </a:lnTo>
                  <a:cubicBezTo>
                    <a:pt x="2084149" y="1043783"/>
                    <a:pt x="2139085" y="988848"/>
                    <a:pt x="2139086" y="921081"/>
                  </a:cubicBezTo>
                  <a:lnTo>
                    <a:pt x="2139086" y="122701"/>
                  </a:lnTo>
                  <a:cubicBezTo>
                    <a:pt x="2139085" y="54935"/>
                    <a:pt x="2084150" y="1"/>
                    <a:pt x="2016384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lnTo>
                    <a:pt x="0" y="0"/>
                  </a:lnTo>
                  <a:cubicBezTo>
                    <a:pt x="0" y="0"/>
                    <a:pt x="473267" y="77131"/>
                    <a:pt x="473267" y="77131"/>
                  </a:cubicBezTo>
                  <a:close/>
                </a:path>
              </a:pathLst>
            </a:custGeom>
            <a:blipFill>
              <a:blip r:embed="rId3"/>
              <a:stretch>
                <a:fillRect l="0" t="-27503" r="0" b="-27503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700000">
            <a:off x="9773401" y="5332637"/>
            <a:ext cx="744580" cy="744580"/>
          </a:xfrm>
          <a:custGeom>
            <a:avLst/>
            <a:gdLst/>
            <a:ahLst/>
            <a:cxnLst/>
            <a:rect r="r" b="b" t="t" l="l"/>
            <a:pathLst>
              <a:path h="744580" w="744580">
                <a:moveTo>
                  <a:pt x="0" y="0"/>
                </a:moveTo>
                <a:lnTo>
                  <a:pt x="744580" y="0"/>
                </a:lnTo>
                <a:lnTo>
                  <a:pt x="744580" y="744581"/>
                </a:lnTo>
                <a:lnTo>
                  <a:pt x="0" y="744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2087183" y="5332637"/>
            <a:ext cx="744580" cy="744580"/>
          </a:xfrm>
          <a:custGeom>
            <a:avLst/>
            <a:gdLst/>
            <a:ahLst/>
            <a:cxnLst/>
            <a:rect r="r" b="b" t="t" l="l"/>
            <a:pathLst>
              <a:path h="744580" w="744580">
                <a:moveTo>
                  <a:pt x="0" y="0"/>
                </a:moveTo>
                <a:lnTo>
                  <a:pt x="744580" y="0"/>
                </a:lnTo>
                <a:lnTo>
                  <a:pt x="744580" y="744581"/>
                </a:lnTo>
                <a:lnTo>
                  <a:pt x="0" y="744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4776343" y="1028700"/>
            <a:ext cx="1470154" cy="0"/>
          </a:xfrm>
          <a:prstGeom prst="line">
            <a:avLst/>
          </a:prstGeom>
          <a:ln cap="rnd" w="1905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60077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49278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381029" y="822702"/>
            <a:ext cx="413499" cy="411995"/>
          </a:xfrm>
          <a:custGeom>
            <a:avLst/>
            <a:gdLst/>
            <a:ahLst/>
            <a:cxnLst/>
            <a:rect r="r" b="b" t="t" l="l"/>
            <a:pathLst>
              <a:path h="411995" w="413499">
                <a:moveTo>
                  <a:pt x="0" y="0"/>
                </a:moveTo>
                <a:lnTo>
                  <a:pt x="413499" y="0"/>
                </a:lnTo>
                <a:lnTo>
                  <a:pt x="413499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451068" y="2482771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6"/>
                </a:lnTo>
                <a:lnTo>
                  <a:pt x="0" y="319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2226573" y="2241657"/>
            <a:ext cx="4833940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Product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486" y="2130070"/>
            <a:ext cx="4984453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Job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 Assist Ghana is thoughtfully designed to combine efficiency and user experience, offering intuitive interfaces, powerful search tools, and seamless application features that make it both a professional platform and a valuable career companion.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13164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08628" y="-138582"/>
            <a:ext cx="1262713" cy="10518394"/>
            <a:chOff x="0" y="0"/>
            <a:chExt cx="332566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566" cy="2770276"/>
            </a:xfrm>
            <a:custGeom>
              <a:avLst/>
              <a:gdLst/>
              <a:ahLst/>
              <a:cxnLst/>
              <a:rect r="r" b="b" t="t" l="l"/>
              <a:pathLst>
                <a:path h="2770276" w="332566">
                  <a:moveTo>
                    <a:pt x="0" y="0"/>
                  </a:moveTo>
                  <a:lnTo>
                    <a:pt x="332566" y="0"/>
                  </a:lnTo>
                  <a:lnTo>
                    <a:pt x="332566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2566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02539" y="1427399"/>
            <a:ext cx="14259048" cy="3226350"/>
            <a:chOff x="0" y="0"/>
            <a:chExt cx="2209100" cy="4998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09100" cy="499846"/>
            </a:xfrm>
            <a:custGeom>
              <a:avLst/>
              <a:gdLst/>
              <a:ahLst/>
              <a:cxnLst/>
              <a:rect r="r" b="b" t="t" l="l"/>
              <a:pathLst>
                <a:path h="499846" w="2209100">
                  <a:moveTo>
                    <a:pt x="0" y="0"/>
                  </a:moveTo>
                  <a:lnTo>
                    <a:pt x="2209100" y="0"/>
                  </a:lnTo>
                  <a:lnTo>
                    <a:pt x="2209100" y="499846"/>
                  </a:lnTo>
                  <a:lnTo>
                    <a:pt x="0" y="499846"/>
                  </a:lnTo>
                  <a:close/>
                </a:path>
              </a:pathLst>
            </a:custGeom>
            <a:blipFill>
              <a:blip r:embed="rId2"/>
              <a:stretch>
                <a:fillRect l="0" t="-46559" r="0" b="-7924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078287" y="5604618"/>
            <a:ext cx="501924" cy="501924"/>
          </a:xfrm>
          <a:custGeom>
            <a:avLst/>
            <a:gdLst/>
            <a:ahLst/>
            <a:cxnLst/>
            <a:rect r="r" b="b" t="t" l="l"/>
            <a:pathLst>
              <a:path h="501924" w="501924">
                <a:moveTo>
                  <a:pt x="0" y="0"/>
                </a:moveTo>
                <a:lnTo>
                  <a:pt x="501925" y="0"/>
                </a:lnTo>
                <a:lnTo>
                  <a:pt x="501925" y="501924"/>
                </a:lnTo>
                <a:lnTo>
                  <a:pt x="0" y="501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78287" y="6838689"/>
            <a:ext cx="501924" cy="501924"/>
          </a:xfrm>
          <a:custGeom>
            <a:avLst/>
            <a:gdLst/>
            <a:ahLst/>
            <a:cxnLst/>
            <a:rect r="r" b="b" t="t" l="l"/>
            <a:pathLst>
              <a:path h="501924" w="501924">
                <a:moveTo>
                  <a:pt x="0" y="0"/>
                </a:moveTo>
                <a:lnTo>
                  <a:pt x="501925" y="0"/>
                </a:lnTo>
                <a:lnTo>
                  <a:pt x="501925" y="501924"/>
                </a:lnTo>
                <a:lnTo>
                  <a:pt x="0" y="501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78287" y="8181798"/>
            <a:ext cx="501924" cy="501924"/>
          </a:xfrm>
          <a:custGeom>
            <a:avLst/>
            <a:gdLst/>
            <a:ahLst/>
            <a:cxnLst/>
            <a:rect r="r" b="b" t="t" l="l"/>
            <a:pathLst>
              <a:path h="501924" w="501924">
                <a:moveTo>
                  <a:pt x="0" y="0"/>
                </a:moveTo>
                <a:lnTo>
                  <a:pt x="501925" y="0"/>
                </a:lnTo>
                <a:lnTo>
                  <a:pt x="501925" y="501924"/>
                </a:lnTo>
                <a:lnTo>
                  <a:pt x="0" y="501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43699" y="6069490"/>
            <a:ext cx="4596156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Business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61140" y="5556993"/>
            <a:ext cx="593793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F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ree and paid job application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s – users can apply for jobs at no cost, or with optional premium placement for 50 GHS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61140" y="6789751"/>
            <a:ext cx="593793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Application boosting – candidates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 can pay 120 GHS or 200 GHS to incr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ease visibility and move their application to the top of applicant lists.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1140" y="8047188"/>
            <a:ext cx="593793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Employer fee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s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 and partnerships – businesses pay 100 GHS to post a job and 25 GHS for each applicant they select, ensuring a cost-effective way to access and hire the right talent.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227205" y="3836608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6"/>
                </a:lnTo>
                <a:lnTo>
                  <a:pt x="0" y="31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214554" y="649887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6"/>
                </a:lnTo>
                <a:lnTo>
                  <a:pt x="0" y="757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70596" y="-115697"/>
            <a:ext cx="1262713" cy="10518394"/>
            <a:chOff x="0" y="0"/>
            <a:chExt cx="332566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566" cy="2770276"/>
            </a:xfrm>
            <a:custGeom>
              <a:avLst/>
              <a:gdLst/>
              <a:ahLst/>
              <a:cxnLst/>
              <a:rect r="r" b="b" t="t" l="l"/>
              <a:pathLst>
                <a:path h="2770276" w="332566">
                  <a:moveTo>
                    <a:pt x="0" y="0"/>
                  </a:moveTo>
                  <a:lnTo>
                    <a:pt x="332566" y="0"/>
                  </a:lnTo>
                  <a:lnTo>
                    <a:pt x="332566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2566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92343" y="5353054"/>
            <a:ext cx="5118992" cy="3533613"/>
            <a:chOff x="0" y="0"/>
            <a:chExt cx="793066" cy="5474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3066" cy="547449"/>
            </a:xfrm>
            <a:custGeom>
              <a:avLst/>
              <a:gdLst/>
              <a:ahLst/>
              <a:cxnLst/>
              <a:rect r="r" b="b" t="t" l="l"/>
              <a:pathLst>
                <a:path h="547449" w="793066">
                  <a:moveTo>
                    <a:pt x="0" y="0"/>
                  </a:moveTo>
                  <a:lnTo>
                    <a:pt x="793066" y="0"/>
                  </a:lnTo>
                  <a:lnTo>
                    <a:pt x="793066" y="547449"/>
                  </a:lnTo>
                  <a:lnTo>
                    <a:pt x="0" y="547449"/>
                  </a:lnTo>
                  <a:close/>
                </a:path>
              </a:pathLst>
            </a:custGeom>
            <a:blipFill>
              <a:blip r:embed="rId2"/>
              <a:stretch>
                <a:fillRect l="-17675" t="0" r="-1767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76665" y="1400333"/>
            <a:ext cx="5715960" cy="3214278"/>
            <a:chOff x="0" y="0"/>
            <a:chExt cx="885552" cy="4979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5552" cy="497976"/>
            </a:xfrm>
            <a:custGeom>
              <a:avLst/>
              <a:gdLst/>
              <a:ahLst/>
              <a:cxnLst/>
              <a:rect r="r" b="b" t="t" l="l"/>
              <a:pathLst>
                <a:path h="497976" w="885552">
                  <a:moveTo>
                    <a:pt x="0" y="0"/>
                  </a:moveTo>
                  <a:lnTo>
                    <a:pt x="885552" y="0"/>
                  </a:lnTo>
                  <a:lnTo>
                    <a:pt x="885552" y="497976"/>
                  </a:lnTo>
                  <a:lnTo>
                    <a:pt x="0" y="497976"/>
                  </a:lnTo>
                  <a:close/>
                </a:path>
              </a:pathLst>
            </a:custGeom>
            <a:blipFill>
              <a:blip r:embed="rId3"/>
              <a:stretch>
                <a:fillRect l="0" t="-9128" r="0" b="-912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20059" y="1400333"/>
            <a:ext cx="3643659" cy="7486334"/>
            <a:chOff x="0" y="0"/>
            <a:chExt cx="564498" cy="11598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4498" cy="1159829"/>
            </a:xfrm>
            <a:custGeom>
              <a:avLst/>
              <a:gdLst/>
              <a:ahLst/>
              <a:cxnLst/>
              <a:rect r="r" b="b" t="t" l="l"/>
              <a:pathLst>
                <a:path h="1159829" w="564498">
                  <a:moveTo>
                    <a:pt x="0" y="0"/>
                  </a:moveTo>
                  <a:lnTo>
                    <a:pt x="564498" y="0"/>
                  </a:lnTo>
                  <a:lnTo>
                    <a:pt x="564498" y="1159829"/>
                  </a:lnTo>
                  <a:lnTo>
                    <a:pt x="0" y="1159829"/>
                  </a:lnTo>
                  <a:close/>
                </a:path>
              </a:pathLst>
            </a:custGeom>
            <a:blipFill>
              <a:blip r:embed="rId4"/>
              <a:stretch>
                <a:fillRect l="-7015" t="0" r="-7015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956254" y="1947102"/>
            <a:ext cx="437516" cy="437516"/>
          </a:xfrm>
          <a:custGeom>
            <a:avLst/>
            <a:gdLst/>
            <a:ahLst/>
            <a:cxnLst/>
            <a:rect r="r" b="b" t="t" l="l"/>
            <a:pathLst>
              <a:path h="437516" w="437516">
                <a:moveTo>
                  <a:pt x="0" y="0"/>
                </a:moveTo>
                <a:lnTo>
                  <a:pt x="437516" y="0"/>
                </a:lnTo>
                <a:lnTo>
                  <a:pt x="437516" y="437516"/>
                </a:lnTo>
                <a:lnTo>
                  <a:pt x="0" y="437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4565" y="5314954"/>
            <a:ext cx="5160161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Competitive Advantage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56254" y="2477661"/>
            <a:ext cx="4855081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Unlike many existing job platforms, Job Assist Ghana is designed with equal emphasis on usability and effectiveness, offering a seamless experience, enhanced visibility options, and powerful tools that meet the needs of both job seekers and employers.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8410690"/>
            <a:ext cx="932371" cy="847610"/>
          </a:xfrm>
          <a:custGeom>
            <a:avLst/>
            <a:gdLst/>
            <a:ahLst/>
            <a:cxnLst/>
            <a:rect r="r" b="b" t="t" l="l"/>
            <a:pathLst>
              <a:path h="847610" w="932371">
                <a:moveTo>
                  <a:pt x="0" y="0"/>
                </a:moveTo>
                <a:lnTo>
                  <a:pt x="932371" y="0"/>
                </a:lnTo>
                <a:lnTo>
                  <a:pt x="932371" y="847610"/>
                </a:lnTo>
                <a:lnTo>
                  <a:pt x="0" y="847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088623" y="1240745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3" y="0"/>
                </a:lnTo>
                <a:lnTo>
                  <a:pt x="568113" y="319176"/>
                </a:lnTo>
                <a:lnTo>
                  <a:pt x="0" y="3191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72374" y="-115697"/>
            <a:ext cx="1034528" cy="10518394"/>
            <a:chOff x="0" y="0"/>
            <a:chExt cx="272468" cy="2770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468" cy="2770276"/>
            </a:xfrm>
            <a:custGeom>
              <a:avLst/>
              <a:gdLst/>
              <a:ahLst/>
              <a:cxnLst/>
              <a:rect r="r" b="b" t="t" l="l"/>
              <a:pathLst>
                <a:path h="2770276" w="272468">
                  <a:moveTo>
                    <a:pt x="0" y="0"/>
                  </a:moveTo>
                  <a:lnTo>
                    <a:pt x="272468" y="0"/>
                  </a:lnTo>
                  <a:lnTo>
                    <a:pt x="272468" y="2770276"/>
                  </a:lnTo>
                  <a:lnTo>
                    <a:pt x="0" y="2770276"/>
                  </a:ln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468" cy="2808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96726" y="5949431"/>
            <a:ext cx="821282" cy="82128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09667" y="6162372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761855" y="5949431"/>
            <a:ext cx="821282" cy="82128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974796" y="6162372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896726" y="7399210"/>
            <a:ext cx="821282" cy="8212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109667" y="7612151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761855" y="7399210"/>
            <a:ext cx="821282" cy="82128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12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974796" y="7612151"/>
            <a:ext cx="395400" cy="395400"/>
          </a:xfrm>
          <a:custGeom>
            <a:avLst/>
            <a:gdLst/>
            <a:ahLst/>
            <a:cxnLst/>
            <a:rect r="r" b="b" t="t" l="l"/>
            <a:pathLst>
              <a:path h="395400" w="395400">
                <a:moveTo>
                  <a:pt x="0" y="0"/>
                </a:moveTo>
                <a:lnTo>
                  <a:pt x="395400" y="0"/>
                </a:lnTo>
                <a:lnTo>
                  <a:pt x="395400" y="395400"/>
                </a:lnTo>
                <a:lnTo>
                  <a:pt x="0" y="39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>
            <a:off x="4776343" y="1028700"/>
            <a:ext cx="1470154" cy="0"/>
          </a:xfrm>
          <a:prstGeom prst="line">
            <a:avLst/>
          </a:prstGeom>
          <a:ln cap="rnd" w="19050">
            <a:solidFill>
              <a:srgbClr val="F8C1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660077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92784" y="822702"/>
            <a:ext cx="411995" cy="411995"/>
          </a:xfrm>
          <a:custGeom>
            <a:avLst/>
            <a:gdLst/>
            <a:ahLst/>
            <a:cxnLst/>
            <a:rect r="r" b="b" t="t" l="l"/>
            <a:pathLst>
              <a:path h="411995" w="411995">
                <a:moveTo>
                  <a:pt x="0" y="0"/>
                </a:moveTo>
                <a:lnTo>
                  <a:pt x="411995" y="0"/>
                </a:lnTo>
                <a:lnTo>
                  <a:pt x="411995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381029" y="822702"/>
            <a:ext cx="413499" cy="411995"/>
          </a:xfrm>
          <a:custGeom>
            <a:avLst/>
            <a:gdLst/>
            <a:ahLst/>
            <a:cxnLst/>
            <a:rect r="r" b="b" t="t" l="l"/>
            <a:pathLst>
              <a:path h="411995" w="413499">
                <a:moveTo>
                  <a:pt x="0" y="0"/>
                </a:moveTo>
                <a:lnTo>
                  <a:pt x="413499" y="0"/>
                </a:lnTo>
                <a:lnTo>
                  <a:pt x="413499" y="411996"/>
                </a:lnTo>
                <a:lnTo>
                  <a:pt x="0" y="411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8410690"/>
            <a:ext cx="932371" cy="847610"/>
          </a:xfrm>
          <a:custGeom>
            <a:avLst/>
            <a:gdLst/>
            <a:ahLst/>
            <a:cxnLst/>
            <a:rect r="r" b="b" t="t" l="l"/>
            <a:pathLst>
              <a:path h="847610" w="932371">
                <a:moveTo>
                  <a:pt x="0" y="0"/>
                </a:moveTo>
                <a:lnTo>
                  <a:pt x="932371" y="0"/>
                </a:lnTo>
                <a:lnTo>
                  <a:pt x="932371" y="847610"/>
                </a:lnTo>
                <a:lnTo>
                  <a:pt x="0" y="847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526083" y="2861086"/>
            <a:ext cx="568113" cy="319176"/>
          </a:xfrm>
          <a:custGeom>
            <a:avLst/>
            <a:gdLst/>
            <a:ahLst/>
            <a:cxnLst/>
            <a:rect r="r" b="b" t="t" l="l"/>
            <a:pathLst>
              <a:path h="319176" w="568113">
                <a:moveTo>
                  <a:pt x="0" y="0"/>
                </a:moveTo>
                <a:lnTo>
                  <a:pt x="568114" y="0"/>
                </a:lnTo>
                <a:lnTo>
                  <a:pt x="568114" y="319176"/>
                </a:lnTo>
                <a:lnTo>
                  <a:pt x="0" y="319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2896726" y="2290008"/>
            <a:ext cx="4860291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8C12E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Marketing Strategy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15366" y="5985482"/>
            <a:ext cx="431077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Influencer collaboration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s to reach younger audiences.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80496" y="5985482"/>
            <a:ext cx="431077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Partnerships with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 schools and training centers for talent outreach.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15366" y="7435260"/>
            <a:ext cx="431077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Con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tent marketing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 to highlight career advice and opportunities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80496" y="7435260"/>
            <a:ext cx="431077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Collabo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ration</a:t>
            </a:r>
            <a:r>
              <a:rPr lang="en-US" sz="2000">
                <a:solidFill>
                  <a:srgbClr val="F8C12E"/>
                </a:solidFill>
                <a:latin typeface="TT Firs Neue"/>
                <a:ea typeface="TT Firs Neue"/>
                <a:cs typeface="TT Firs Neue"/>
                <a:sym typeface="TT Firs Neue"/>
              </a:rPr>
              <a:t>s with local businesses to expand employer reach.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513164" y="666576"/>
            <a:ext cx="2593415" cy="757627"/>
          </a:xfrm>
          <a:custGeom>
            <a:avLst/>
            <a:gdLst/>
            <a:ahLst/>
            <a:cxnLst/>
            <a:rect r="r" b="b" t="t" l="l"/>
            <a:pathLst>
              <a:path h="757627" w="2593415">
                <a:moveTo>
                  <a:pt x="0" y="0"/>
                </a:moveTo>
                <a:lnTo>
                  <a:pt x="2593415" y="0"/>
                </a:lnTo>
                <a:lnTo>
                  <a:pt x="2593415" y="757627"/>
                </a:lnTo>
                <a:lnTo>
                  <a:pt x="0" y="7576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DAG6vbDunRA</dc:identifier>
  <dcterms:modified xsi:type="dcterms:W3CDTF">2011-08-01T06:04:30Z</dcterms:modified>
  <cp:revision>1</cp:revision>
  <dc:title>White and Brown Simple Smartwatch Pitch Deck Presentation</dc:title>
</cp:coreProperties>
</file>